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259" r:id="rId2"/>
    <p:sldId id="260" r:id="rId3"/>
    <p:sldId id="292" r:id="rId4"/>
    <p:sldId id="256" r:id="rId5"/>
    <p:sldId id="295" r:id="rId6"/>
    <p:sldId id="296" r:id="rId7"/>
    <p:sldId id="298" r:id="rId8"/>
    <p:sldId id="294" r:id="rId9"/>
    <p:sldId id="297" r:id="rId10"/>
    <p:sldId id="293" r:id="rId11"/>
    <p:sldId id="299" r:id="rId12"/>
    <p:sldId id="302" r:id="rId13"/>
    <p:sldId id="301" r:id="rId14"/>
    <p:sldId id="303" r:id="rId15"/>
    <p:sldId id="304" r:id="rId16"/>
    <p:sldId id="305" r:id="rId17"/>
    <p:sldId id="306" r:id="rId18"/>
    <p:sldId id="307" r:id="rId19"/>
    <p:sldId id="309" r:id="rId20"/>
    <p:sldId id="308" r:id="rId21"/>
  </p:sldIdLst>
  <p:sldSz cx="18288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, Mengyuan" initials="LM" lastIdx="1" clrIdx="0">
    <p:extLst>
      <p:ext uri="{19B8F6BF-5375-455C-9EA6-DF929625EA0E}">
        <p15:presenceInfo xmlns:p15="http://schemas.microsoft.com/office/powerpoint/2012/main" userId="S::ml4424@cumc.columbia.edu::104dee66-54fe-4ae0-b396-4090be5b502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65E"/>
    <a:srgbClr val="5AB4AC"/>
    <a:srgbClr val="C7EAE5"/>
    <a:srgbClr val="8C510A"/>
    <a:srgbClr val="D8B365"/>
    <a:srgbClr val="F6E8C3"/>
    <a:srgbClr val="F6510A"/>
    <a:srgbClr val="6F6D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78"/>
    <p:restoredTop sz="91592"/>
  </p:normalViewPr>
  <p:slideViewPr>
    <p:cSldViewPr snapToGrid="0" snapToObjects="1">
      <p:cViewPr>
        <p:scale>
          <a:sx n="118" d="100"/>
          <a:sy n="118" d="100"/>
        </p:scale>
        <p:origin x="528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F95A8-3A37-A64F-90A2-7FB315F3ED90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87BE24-2FE7-9F4F-A97F-D3ECD0A55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3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1pPr>
    <a:lvl2pPr marL="65836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2pPr>
    <a:lvl3pPr marL="131673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3pPr>
    <a:lvl4pPr marL="197510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4pPr>
    <a:lvl5pPr marL="2633472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5pPr>
    <a:lvl6pPr marL="3291840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6pPr>
    <a:lvl7pPr marL="3950208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7pPr>
    <a:lvl8pPr marL="4608576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8pPr>
    <a:lvl9pPr marL="5266944" algn="l" defTabSz="1316736" rtl="0" eaLnBrk="1" latinLnBrk="0" hangingPunct="1">
      <a:defRPr sz="1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Hypotheses:  </a:t>
            </a:r>
            <a:r>
              <a:rPr lang="en-US" sz="1200" b="1" dirty="0"/>
              <a:t>PM</a:t>
            </a:r>
            <a:r>
              <a:rPr lang="en-US" sz="1200" b="1" baseline="-25000" dirty="0"/>
              <a:t>2.5</a:t>
            </a:r>
            <a:r>
              <a:rPr lang="en-US" sz="1200" b="1" dirty="0"/>
              <a:t> monitoring coverage</a:t>
            </a:r>
            <a:r>
              <a:rPr lang="en-US" sz="1200" dirty="0"/>
              <a:t> will be lower and </a:t>
            </a:r>
            <a:r>
              <a:rPr lang="en-US" sz="1200" b="1" dirty="0"/>
              <a:t>PM2.5 concentrations </a:t>
            </a:r>
            <a:r>
              <a:rPr lang="en-US" sz="1200" dirty="0"/>
              <a:t>will be higher</a:t>
            </a:r>
            <a:r>
              <a:rPr lang="en-US" sz="1200" b="1" dirty="0"/>
              <a:t> </a:t>
            </a:r>
            <a:r>
              <a:rPr lang="en-US" sz="1200" dirty="0"/>
              <a:t>in American Indian communities compared to non-American Indian communities of comparable SES and population density.</a:t>
            </a:r>
          </a:p>
          <a:p>
            <a:endParaRPr lang="en-US" dirty="0"/>
          </a:p>
          <a:p>
            <a:r>
              <a:rPr lang="en-US" dirty="0"/>
              <a:t>-descriptive study to form future hypothesis for research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50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AI/non-AI descriptive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99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Supplement </a:t>
            </a:r>
            <a:r>
              <a:rPr lang="en-US" dirty="0" err="1"/>
              <a:t>interx</a:t>
            </a:r>
            <a:r>
              <a:rPr lang="en-US" dirty="0"/>
              <a:t> 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83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on reservation data source: 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American Indian tribal subdivisions are administrative subdivisions of federally recognized American Indian reservations/off-reservation trust lands or Oklahoma tribal statistical areas (OTSAs). These entities are internal units of self-government and/or administration that serve social, cultural, and/or economic purposes for the American Indian tribe or tribes on the reservations/off-reservation trust lands or OTSAs. The Census Bureau obtains the boundary and attribute information for tribal subdivisions on federally recognized American Indian reservations and off-reservation trust lands from federally recognized tribal governments through the Census Bureau's Boundary and Annexation Survey (BAS).</a:t>
            </a:r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33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Strong heart study as a second bullet point; included partly because of individual-level health data in the SHS cohort for CV outcomes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DED77-9C57-9743-A185-243FDC3B2B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480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0881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894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53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1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226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42900" y="1143000"/>
            <a:ext cx="61722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Gamm4 models (with random intercepts and adjusted)</a:t>
            </a:r>
          </a:p>
          <a:p>
            <a:r>
              <a:rPr lang="en-US" dirty="0"/>
              <a:t> updated 10.22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87BE24-2FE7-9F4F-A97F-D3ECD0A55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34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1496484"/>
            <a:ext cx="137160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4802717"/>
            <a:ext cx="13716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508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728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486834"/>
            <a:ext cx="3943350" cy="774911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486834"/>
            <a:ext cx="11601450" cy="77491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589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34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2279652"/>
            <a:ext cx="157734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6119285"/>
            <a:ext cx="157734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538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2434167"/>
            <a:ext cx="7772400" cy="5801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33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486834"/>
            <a:ext cx="15773400" cy="17674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2241551"/>
            <a:ext cx="7736681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3340100"/>
            <a:ext cx="7736681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2241551"/>
            <a:ext cx="7774782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3340100"/>
            <a:ext cx="7774782" cy="491278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00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169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54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1316567"/>
            <a:ext cx="92583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5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609600"/>
            <a:ext cx="5898356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1316567"/>
            <a:ext cx="92583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2743200"/>
            <a:ext cx="5898356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869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486834"/>
            <a:ext cx="157734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2434167"/>
            <a:ext cx="157734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9A24F-9BC3-C64C-8966-20D71FABE0ED}" type="datetimeFigureOut">
              <a:rPr lang="en-US" smtClean="0"/>
              <a:t>10/23/20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8475134"/>
            <a:ext cx="6172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8475134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D006C8-C88A-E74D-A071-96D2DA07FF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96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DF440-EE2F-0144-A86B-4F04AF458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&amp; Hypotheses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C7F27-6BA0-E14D-B9D6-2B9075032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9136" y="2833688"/>
            <a:ext cx="7729728" cy="3579876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Is air quality monitoring for PM</a:t>
            </a:r>
            <a:r>
              <a:rPr lang="en-US" sz="2400" baseline="-25000" dirty="0"/>
              <a:t>2.5</a:t>
            </a:r>
            <a:r>
              <a:rPr lang="en-US" sz="2400" dirty="0"/>
              <a:t> differential in American Indian (AI) communities and non-AI communities?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are the differences in ambient PM</a:t>
            </a:r>
            <a:r>
              <a:rPr lang="en-US" sz="2400" baseline="-25000" dirty="0"/>
              <a:t>2.5</a:t>
            </a:r>
            <a:r>
              <a:rPr lang="en-US" sz="2400" dirty="0"/>
              <a:t> concentrations in American Indian (AI) and non-AI communities?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Hypotheses:  </a:t>
            </a:r>
            <a:r>
              <a:rPr lang="en-US" sz="2400" b="1" dirty="0"/>
              <a:t>PM</a:t>
            </a:r>
            <a:r>
              <a:rPr lang="en-US" sz="2400" b="1" baseline="-25000" dirty="0"/>
              <a:t>2.5</a:t>
            </a:r>
            <a:r>
              <a:rPr lang="en-US" sz="2400" b="1" dirty="0"/>
              <a:t> monitoring coverage</a:t>
            </a:r>
            <a:r>
              <a:rPr lang="en-US" sz="2400" dirty="0"/>
              <a:t> will be lower, and </a:t>
            </a:r>
            <a:r>
              <a:rPr lang="en-US" sz="2400" b="1" dirty="0"/>
              <a:t>PM2.5 concentrations </a:t>
            </a:r>
            <a:r>
              <a:rPr lang="en-US" sz="2400" dirty="0"/>
              <a:t>will be higher,</a:t>
            </a:r>
            <a:r>
              <a:rPr lang="en-US" sz="2400" b="1" dirty="0"/>
              <a:t> </a:t>
            </a:r>
            <a:r>
              <a:rPr lang="en-US" sz="2400" dirty="0"/>
              <a:t>in American Indian communities compared to non-American Indian communities of comparable SES and population density.</a:t>
            </a:r>
          </a:p>
          <a:p>
            <a:pPr marL="342900" indent="-3429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D4576-96EA-7742-B728-19E17D34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8696C35-F864-7747-9F69-C541494BB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5600" y="1248759"/>
            <a:ext cx="5575300" cy="34798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B1D8216-A7E3-944A-9659-CF04AC02A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4521200"/>
            <a:ext cx="5676900" cy="347980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63186AF7-CF35-BC4D-8E58-8FF054737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00" y="1248759"/>
            <a:ext cx="5626100" cy="3479800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C753E676-C27C-5341-B5CD-A6B3AE0BF6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7692" y="4539964"/>
            <a:ext cx="5778500" cy="34671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BF3C719-4BEC-0C47-9AF2-5670CBCA4BAA}"/>
              </a:ext>
            </a:extLst>
          </p:cNvPr>
          <p:cNvCxnSpPr>
            <a:cxnSpLocks/>
          </p:cNvCxnSpPr>
          <p:nvPr/>
        </p:nvCxnSpPr>
        <p:spPr>
          <a:xfrm>
            <a:off x="3842657" y="2535590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1ADBA3B-88AD-6B4A-AC0F-6261EC1F49E6}"/>
              </a:ext>
            </a:extLst>
          </p:cNvPr>
          <p:cNvCxnSpPr>
            <a:cxnSpLocks/>
          </p:cNvCxnSpPr>
          <p:nvPr/>
        </p:nvCxnSpPr>
        <p:spPr>
          <a:xfrm>
            <a:off x="9671957" y="2728839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21B7E6C-07AC-544B-B51A-D3467743B620}"/>
              </a:ext>
            </a:extLst>
          </p:cNvPr>
          <p:cNvCxnSpPr>
            <a:cxnSpLocks/>
          </p:cNvCxnSpPr>
          <p:nvPr/>
        </p:nvCxnSpPr>
        <p:spPr>
          <a:xfrm>
            <a:off x="9671957" y="5916472"/>
            <a:ext cx="4985572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F234222-5A94-3842-B1AA-31CAAA4D6889}"/>
              </a:ext>
            </a:extLst>
          </p:cNvPr>
          <p:cNvCxnSpPr>
            <a:cxnSpLocks/>
          </p:cNvCxnSpPr>
          <p:nvPr/>
        </p:nvCxnSpPr>
        <p:spPr>
          <a:xfrm>
            <a:off x="3842657" y="5554771"/>
            <a:ext cx="5047808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6803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5FC07C2D-1F80-514F-A7F7-DF94F8F7F1DF}"/>
              </a:ext>
            </a:extLst>
          </p:cNvPr>
          <p:cNvGrpSpPr/>
          <p:nvPr/>
        </p:nvGrpSpPr>
        <p:grpSpPr>
          <a:xfrm>
            <a:off x="4080436" y="1142999"/>
            <a:ext cx="9439574" cy="6858002"/>
            <a:chOff x="1032436" y="-1"/>
            <a:chExt cx="9439574" cy="6858002"/>
          </a:xfrm>
        </p:grpSpPr>
        <p:pic>
          <p:nvPicPr>
            <p:cNvPr id="27" name="Picture 26" descr="A close up of a map&#10;&#10;Description automatically generated">
              <a:extLst>
                <a:ext uri="{FF2B5EF4-FFF2-40B4-BE49-F238E27FC236}">
                  <a16:creationId xmlns:a16="http://schemas.microsoft.com/office/drawing/2014/main" id="{E075D917-F6CE-3B46-B453-E6D498F1CE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96101" y="3429001"/>
              <a:ext cx="4675909" cy="3429000"/>
            </a:xfrm>
            <a:prstGeom prst="rect">
              <a:avLst/>
            </a:prstGeom>
          </p:spPr>
        </p:pic>
        <p:pic>
          <p:nvPicPr>
            <p:cNvPr id="29" name="Picture 28" descr="A close up of a map&#10;&#10;Description automatically generated">
              <a:extLst>
                <a:ext uri="{FF2B5EF4-FFF2-40B4-BE49-F238E27FC236}">
                  <a16:creationId xmlns:a16="http://schemas.microsoft.com/office/drawing/2014/main" id="{30BB3604-B0E9-974B-8DFD-00149F5B96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6101" y="-1"/>
              <a:ext cx="4675909" cy="3429000"/>
            </a:xfrm>
            <a:prstGeom prst="rect">
              <a:avLst/>
            </a:prstGeom>
          </p:spPr>
        </p:pic>
        <p:pic>
          <p:nvPicPr>
            <p:cNvPr id="31" name="Picture 30" descr="A close up of a map&#10;&#10;Description automatically generated">
              <a:extLst>
                <a:ext uri="{FF2B5EF4-FFF2-40B4-BE49-F238E27FC236}">
                  <a16:creationId xmlns:a16="http://schemas.microsoft.com/office/drawing/2014/main" id="{385DA1EF-0D24-ED4D-B4B1-ED0208204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2436" y="3428999"/>
              <a:ext cx="4675909" cy="3429000"/>
            </a:xfrm>
            <a:prstGeom prst="rect">
              <a:avLst/>
            </a:prstGeom>
          </p:spPr>
        </p:pic>
        <p:pic>
          <p:nvPicPr>
            <p:cNvPr id="33" name="Picture 32" descr="A close up of a map&#10;&#10;Description automatically generated">
              <a:extLst>
                <a:ext uri="{FF2B5EF4-FFF2-40B4-BE49-F238E27FC236}">
                  <a16:creationId xmlns:a16="http://schemas.microsoft.com/office/drawing/2014/main" id="{0D228761-626C-2247-A7DA-8AC964BF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2437" y="1"/>
              <a:ext cx="4675909" cy="3429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84220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2FF1C6B-6DDE-5642-92E5-1201724AF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801" y="1143000"/>
            <a:ext cx="11492508" cy="6858000"/>
          </a:xfrm>
          <a:prstGeom prst="rect">
            <a:avLst/>
          </a:prstGeom>
        </p:spPr>
      </p:pic>
      <p:pic>
        <p:nvPicPr>
          <p:cNvPr id="4" name="Picture 3" descr="A picture containing game, necklace&#10;&#10;Description automatically generated">
            <a:extLst>
              <a:ext uri="{FF2B5EF4-FFF2-40B4-BE49-F238E27FC236}">
                <a16:creationId xmlns:a16="http://schemas.microsoft.com/office/drawing/2014/main" id="{5A0A6613-ECEA-994A-B6C5-B402E91FAF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60196" y="5549644"/>
            <a:ext cx="3179805" cy="23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973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1E9D2DCE-FC9D-4142-B419-F690EFABD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1" y="2479439"/>
            <a:ext cx="5773635" cy="3661664"/>
          </a:xfrm>
          <a:prstGeom prst="rect">
            <a:avLst/>
          </a:prstGeom>
        </p:spPr>
      </p:pic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3F8FC61B-5467-4A4D-A9BB-53FE80B76E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183" y="2479440"/>
            <a:ext cx="6005863" cy="369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82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BB46E8D-2281-2544-A75A-63A204037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392" y="1625944"/>
            <a:ext cx="11347602" cy="5452168"/>
          </a:xfrm>
          <a:prstGeom prst="rect">
            <a:avLst/>
          </a:prstGeom>
        </p:spPr>
      </p:pic>
      <p:pic>
        <p:nvPicPr>
          <p:cNvPr id="4" name="Picture 3" descr="Diagram, venn diagram&#10;&#10;Description automatically generated">
            <a:extLst>
              <a:ext uri="{FF2B5EF4-FFF2-40B4-BE49-F238E27FC236}">
                <a16:creationId xmlns:a16="http://schemas.microsoft.com/office/drawing/2014/main" id="{4A1472D7-ACE9-2044-9247-37839E54C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8682" y="4030752"/>
            <a:ext cx="3777902" cy="283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65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170BF559-EFC3-2441-80E1-DB500183F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395" y="4544163"/>
            <a:ext cx="4554057" cy="3036038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FFB3AB6-5B8C-4A45-B54D-D7FD9325C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396" y="1508125"/>
            <a:ext cx="4554057" cy="3036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A5726E7-E43C-2846-B1F4-5CD6244572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314945" y="4544163"/>
            <a:ext cx="4554057" cy="3036038"/>
          </a:xfrm>
          <a:prstGeom prst="rect">
            <a:avLst/>
          </a:prstGeom>
        </p:spPr>
      </p:pic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C575EFAD-8C91-3742-860A-9CB1AB7D8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4945" y="1508125"/>
            <a:ext cx="4554057" cy="30360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A635DF0-6D6E-D540-B5E4-EBA94B9EC99B}"/>
              </a:ext>
            </a:extLst>
          </p:cNvPr>
          <p:cNvGrpSpPr/>
          <p:nvPr/>
        </p:nvGrpSpPr>
        <p:grpSpPr>
          <a:xfrm>
            <a:off x="12948977" y="3422419"/>
            <a:ext cx="1148317" cy="2576513"/>
            <a:chOff x="7527850" y="1424975"/>
            <a:chExt cx="1148317" cy="2576513"/>
          </a:xfrm>
        </p:grpSpPr>
        <p:pic>
          <p:nvPicPr>
            <p:cNvPr id="9" name="Picture 8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2A89BA08-27A3-2442-AB12-636DE2BE60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1354" t="9864" r="60652" b="3806"/>
            <a:stretch/>
          </p:blipFill>
          <p:spPr>
            <a:xfrm>
              <a:off x="7527850" y="1424975"/>
              <a:ext cx="1148317" cy="2576513"/>
            </a:xfrm>
            <a:prstGeom prst="rect">
              <a:avLst/>
            </a:prstGeom>
          </p:spPr>
        </p:pic>
        <p:pic>
          <p:nvPicPr>
            <p:cNvPr id="14" name="Picture 13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C3DE7A8C-83FC-BF49-8BCF-44A58E2ACA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5068" t="47496" r="14196" b="45616"/>
            <a:stretch/>
          </p:blipFill>
          <p:spPr>
            <a:xfrm>
              <a:off x="7676705" y="3790123"/>
              <a:ext cx="850606" cy="2055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8451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F70F07D-6E7E-C047-A8D6-B96F70576549}"/>
              </a:ext>
            </a:extLst>
          </p:cNvPr>
          <p:cNvGrpSpPr/>
          <p:nvPr/>
        </p:nvGrpSpPr>
        <p:grpSpPr>
          <a:xfrm>
            <a:off x="3580714" y="2170907"/>
            <a:ext cx="4393706" cy="3709035"/>
            <a:chOff x="532714" y="1027906"/>
            <a:chExt cx="4393706" cy="370903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C2F1B86-12F8-7C43-AEF8-692DA6EB5FB7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00" r="26006"/>
            <a:stretch/>
          </p:blipFill>
          <p:spPr bwMode="auto">
            <a:xfrm>
              <a:off x="532714" y="1027906"/>
              <a:ext cx="4393706" cy="3709035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27558C-CC3F-C74D-8C83-845A6FE94573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508" t="42809" r="1295" b="42552"/>
            <a:stretch/>
          </p:blipFill>
          <p:spPr bwMode="auto">
            <a:xfrm>
              <a:off x="3374756" y="1083648"/>
              <a:ext cx="1436790" cy="579474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592806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0638E3-38EB-7C48-A744-1661F0DDE3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0"/>
          <a:stretch/>
        </p:blipFill>
        <p:spPr>
          <a:xfrm>
            <a:off x="2879188" y="2349064"/>
            <a:ext cx="6343428" cy="38587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365D61-218C-8443-A970-BE32F9EB37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65"/>
          <a:stretch/>
        </p:blipFill>
        <p:spPr>
          <a:xfrm>
            <a:off x="9212239" y="2323605"/>
            <a:ext cx="6090936" cy="38978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8DAD96-19CF-FA47-A0C1-36F5FD4EB012}"/>
              </a:ext>
            </a:extLst>
          </p:cNvPr>
          <p:cNvSpPr txBox="1"/>
          <p:nvPr/>
        </p:nvSpPr>
        <p:spPr>
          <a:xfrm>
            <a:off x="5280212" y="1573307"/>
            <a:ext cx="48392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Lm</a:t>
            </a:r>
            <a:r>
              <a:rPr lang="en-US" dirty="0"/>
              <a:t> models (no random intercepts)</a:t>
            </a:r>
          </a:p>
        </p:txBody>
      </p:sp>
    </p:spTree>
    <p:extLst>
      <p:ext uri="{BB962C8B-B14F-4D97-AF65-F5344CB8AC3E}">
        <p14:creationId xmlns:p14="http://schemas.microsoft.com/office/powerpoint/2010/main" val="558968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A32BA6-4AD7-134E-95F1-9CDA59F8EB2C}"/>
              </a:ext>
            </a:extLst>
          </p:cNvPr>
          <p:cNvSpPr txBox="1"/>
          <p:nvPr/>
        </p:nvSpPr>
        <p:spPr>
          <a:xfrm>
            <a:off x="4605007" y="1648429"/>
            <a:ext cx="2236510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AI-Populated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30B68-9214-A74F-B0FF-7E72C2A43E90}"/>
              </a:ext>
            </a:extLst>
          </p:cNvPr>
          <p:cNvSpPr txBox="1"/>
          <p:nvPr/>
        </p:nvSpPr>
        <p:spPr>
          <a:xfrm>
            <a:off x="9144001" y="1648429"/>
            <a:ext cx="2994731" cy="4912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Non-AI-Populated</a:t>
            </a:r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79727EB8-CE9A-4B46-96C4-FEB196CAB4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1866" y="2005085"/>
            <a:ext cx="4719482" cy="29145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24A6047-3F06-3F41-A3F3-5636EC66DE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6212" y="2005086"/>
            <a:ext cx="4719482" cy="291459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CF26E9B-93B1-F249-811B-E52951F6F3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1866" y="4730836"/>
            <a:ext cx="4719482" cy="291459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17180F1-C3A3-4D49-8D30-72D9E29CB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6212" y="4730837"/>
            <a:ext cx="4719482" cy="29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21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9D9C553-3AE1-CE4B-A5CA-44C6F1886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9052" y="595147"/>
            <a:ext cx="9318948" cy="5755069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778B76BA-881C-7B4A-85F7-EF97FDE5B8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65" y="595146"/>
            <a:ext cx="9318948" cy="575506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AE0B523D-5A3B-9F49-9A55-BC03399080E4}"/>
              </a:ext>
            </a:extLst>
          </p:cNvPr>
          <p:cNvGrpSpPr/>
          <p:nvPr/>
        </p:nvGrpSpPr>
        <p:grpSpPr>
          <a:xfrm>
            <a:off x="12708282" y="858340"/>
            <a:ext cx="5382060" cy="1221683"/>
            <a:chOff x="6321481" y="5336590"/>
            <a:chExt cx="5382060" cy="12216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1AEF17D-CF36-0041-9E85-19168AC180CA}"/>
                </a:ext>
              </a:extLst>
            </p:cNvPr>
            <p:cNvSpPr/>
            <p:nvPr/>
          </p:nvSpPr>
          <p:spPr>
            <a:xfrm>
              <a:off x="6321481" y="5336590"/>
              <a:ext cx="260039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Non-AI populated counties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CE0E5CF-932F-914C-BEF0-9228C4BDAED2}"/>
                </a:ext>
              </a:extLst>
            </p:cNvPr>
            <p:cNvGrpSpPr/>
            <p:nvPr/>
          </p:nvGrpSpPr>
          <p:grpSpPr>
            <a:xfrm>
              <a:off x="6409509" y="5724618"/>
              <a:ext cx="2647016" cy="823246"/>
              <a:chOff x="6581422" y="5128243"/>
              <a:chExt cx="2647016" cy="823246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50DBDD9-D4D7-FE4E-9669-67B284BA9B5C}"/>
                  </a:ext>
                </a:extLst>
              </p:cNvPr>
              <p:cNvSpPr/>
              <p:nvPr/>
            </p:nvSpPr>
            <p:spPr>
              <a:xfrm>
                <a:off x="6581422" y="5167608"/>
                <a:ext cx="182880" cy="182880"/>
              </a:xfrm>
              <a:prstGeom prst="rect">
                <a:avLst/>
              </a:prstGeom>
              <a:solidFill>
                <a:srgbClr val="F6E8C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A826D489-E3BE-354C-BAFE-D1CFB2B9ADE3}"/>
                  </a:ext>
                </a:extLst>
              </p:cNvPr>
              <p:cNvSpPr/>
              <p:nvPr/>
            </p:nvSpPr>
            <p:spPr>
              <a:xfrm>
                <a:off x="6581422" y="5449437"/>
                <a:ext cx="182880" cy="182880"/>
              </a:xfrm>
              <a:prstGeom prst="rect">
                <a:avLst/>
              </a:prstGeom>
              <a:solidFill>
                <a:srgbClr val="D8B36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8AE983F-0186-9347-B4A0-C854C31195FB}"/>
                  </a:ext>
                </a:extLst>
              </p:cNvPr>
              <p:cNvSpPr/>
              <p:nvPr/>
            </p:nvSpPr>
            <p:spPr>
              <a:xfrm>
                <a:off x="6581422" y="5731266"/>
                <a:ext cx="182880" cy="182880"/>
              </a:xfrm>
              <a:prstGeom prst="rect">
                <a:avLst/>
              </a:prstGeom>
              <a:solidFill>
                <a:srgbClr val="8C510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688CA7C-4D13-8347-ABC1-AE019D8D21A7}"/>
                  </a:ext>
                </a:extLst>
              </p:cNvPr>
              <p:cNvSpPr txBox="1"/>
              <p:nvPr/>
            </p:nvSpPr>
            <p:spPr>
              <a:xfrm>
                <a:off x="6764302" y="5128243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C6D76E-B771-FE47-BA07-A701F780FD07}"/>
                  </a:ext>
                </a:extLst>
              </p:cNvPr>
              <p:cNvSpPr txBox="1"/>
              <p:nvPr/>
            </p:nvSpPr>
            <p:spPr>
              <a:xfrm>
                <a:off x="6764302" y="5410072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742352C-C42B-F94A-94FD-5CA3E6386CD2}"/>
                  </a:ext>
                </a:extLst>
              </p:cNvPr>
              <p:cNvSpPr txBox="1"/>
              <p:nvPr/>
            </p:nvSpPr>
            <p:spPr>
              <a:xfrm>
                <a:off x="6764302" y="5689879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8FA0567-DC7E-8743-AAB6-9658391BD1EE}"/>
                </a:ext>
              </a:extLst>
            </p:cNvPr>
            <p:cNvGrpSpPr/>
            <p:nvPr/>
          </p:nvGrpSpPr>
          <p:grpSpPr>
            <a:xfrm>
              <a:off x="9056525" y="5728376"/>
              <a:ext cx="2647016" cy="829897"/>
              <a:chOff x="6581422" y="5973730"/>
              <a:chExt cx="2647016" cy="82989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2B591FDF-21FC-7F40-8D39-0FD0DEC08B3A}"/>
                  </a:ext>
                </a:extLst>
              </p:cNvPr>
              <p:cNvSpPr/>
              <p:nvPr/>
            </p:nvSpPr>
            <p:spPr>
              <a:xfrm>
                <a:off x="6581422" y="6013095"/>
                <a:ext cx="182880" cy="182880"/>
              </a:xfrm>
              <a:prstGeom prst="rect">
                <a:avLst/>
              </a:prstGeom>
              <a:solidFill>
                <a:srgbClr val="C7EAE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7D92815-21D2-DC45-914C-F8DF5F0DE721}"/>
                  </a:ext>
                </a:extLst>
              </p:cNvPr>
              <p:cNvSpPr/>
              <p:nvPr/>
            </p:nvSpPr>
            <p:spPr>
              <a:xfrm>
                <a:off x="6581422" y="6294924"/>
                <a:ext cx="182880" cy="182880"/>
              </a:xfrm>
              <a:prstGeom prst="rect">
                <a:avLst/>
              </a:prstGeom>
              <a:solidFill>
                <a:srgbClr val="5AB4A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36AB60B-885A-7F45-8414-4DBD754757D1}"/>
                  </a:ext>
                </a:extLst>
              </p:cNvPr>
              <p:cNvSpPr/>
              <p:nvPr/>
            </p:nvSpPr>
            <p:spPr>
              <a:xfrm>
                <a:off x="6581422" y="6576753"/>
                <a:ext cx="182880" cy="182880"/>
              </a:xfrm>
              <a:prstGeom prst="rect">
                <a:avLst/>
              </a:prstGeom>
              <a:solidFill>
                <a:srgbClr val="01665E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8C51CC-7263-BB47-AF11-C15775A0DA14}"/>
                  </a:ext>
                </a:extLst>
              </p:cNvPr>
              <p:cNvSpPr txBox="1"/>
              <p:nvPr/>
            </p:nvSpPr>
            <p:spPr>
              <a:xfrm>
                <a:off x="6764302" y="5973730"/>
                <a:ext cx="232948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by State 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66D2F95-B7CF-9942-ACE5-C50AFCA031E3}"/>
                  </a:ext>
                </a:extLst>
              </p:cNvPr>
              <p:cNvSpPr txBox="1"/>
              <p:nvPr/>
            </p:nvSpPr>
            <p:spPr>
              <a:xfrm>
                <a:off x="6764302" y="6255559"/>
                <a:ext cx="2464136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Observed Annual Means (All States)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04214DE-784D-124F-BD4D-0B5DC71D177C}"/>
                  </a:ext>
                </a:extLst>
              </p:cNvPr>
              <p:cNvSpPr txBox="1"/>
              <p:nvPr/>
            </p:nvSpPr>
            <p:spPr>
              <a:xfrm>
                <a:off x="6751478" y="6542017"/>
                <a:ext cx="2355132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>
                    <a:latin typeface="Arial" panose="020B0604020202020204" pitchFamily="34" charset="0"/>
                    <a:cs typeface="Arial" panose="020B0604020202020204" pitchFamily="34" charset="0"/>
                  </a:rPr>
                  <a:t>Predicted Annual Means (Model 4)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9E2ECA-8111-5245-8C04-806294D59208}"/>
                </a:ext>
              </a:extLst>
            </p:cNvPr>
            <p:cNvSpPr/>
            <p:nvPr/>
          </p:nvSpPr>
          <p:spPr>
            <a:xfrm>
              <a:off x="8947521" y="5336590"/>
              <a:ext cx="21563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u="sng" dirty="0">
                  <a:latin typeface="Arial" panose="020B0604020202020204" pitchFamily="34" charset="0"/>
                  <a:cs typeface="Arial" panose="020B0604020202020204" pitchFamily="34" charset="0"/>
                </a:rPr>
                <a:t>AI populated counties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684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AC663-CA47-9649-BC5D-CA8FC4649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84593-CDF5-7C46-A070-1891E1231A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6493" y="3057144"/>
            <a:ext cx="8875014" cy="3537904"/>
          </a:xfrm>
        </p:spPr>
        <p:txBody>
          <a:bodyPr>
            <a:normAutofit/>
          </a:bodyPr>
          <a:lstStyle/>
          <a:p>
            <a:r>
              <a:rPr lang="en-US" sz="2400" dirty="0"/>
              <a:t>US County and AI reservation shapefiles</a:t>
            </a:r>
          </a:p>
          <a:p>
            <a:r>
              <a:rPr lang="en-US" sz="2400" dirty="0"/>
              <a:t>US Census county-level sociodemographic characteristics </a:t>
            </a:r>
          </a:p>
          <a:p>
            <a:pPr lvl="1"/>
            <a:r>
              <a:rPr lang="en-US" sz="2000" dirty="0"/>
              <a:t>Population Density</a:t>
            </a:r>
          </a:p>
          <a:p>
            <a:pPr lvl="1"/>
            <a:r>
              <a:rPr lang="en-US" sz="2000" dirty="0"/>
              <a:t>Median Household Income</a:t>
            </a:r>
          </a:p>
          <a:p>
            <a:r>
              <a:rPr lang="en-US" sz="2400" dirty="0"/>
              <a:t>Annual PM</a:t>
            </a:r>
            <a:r>
              <a:rPr lang="en-US" sz="2400" baseline="-25000" dirty="0"/>
              <a:t>2.5</a:t>
            </a:r>
            <a:r>
              <a:rPr lang="en-US" sz="2400" dirty="0"/>
              <a:t> Monitor Coverage &amp; Concentrations, Model Estimates</a:t>
            </a:r>
          </a:p>
          <a:p>
            <a:pPr lvl="1"/>
            <a:r>
              <a:rPr lang="en-US" sz="2000" dirty="0"/>
              <a:t>EPA Air Quality System (AQS) Database</a:t>
            </a:r>
          </a:p>
          <a:p>
            <a:pPr lvl="1"/>
            <a:r>
              <a:rPr lang="en-US" sz="2000" dirty="0"/>
              <a:t>IMPROVE Rural Monitoring Network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3A07B-EF37-A34A-A39E-DB1A99320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4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28B24A1-AD3A-1243-B814-11584FED075D}"/>
              </a:ext>
            </a:extLst>
          </p:cNvPr>
          <p:cNvGrpSpPr/>
          <p:nvPr/>
        </p:nvGrpSpPr>
        <p:grpSpPr>
          <a:xfrm>
            <a:off x="3048000" y="2369341"/>
            <a:ext cx="12184758" cy="4167462"/>
            <a:chOff x="-258462" y="844378"/>
            <a:chExt cx="11139616" cy="3810000"/>
          </a:xfrm>
        </p:grpSpPr>
        <p:pic>
          <p:nvPicPr>
            <p:cNvPr id="5" name="Picture 4" descr="Chart, line chart&#10;&#10;Description automatically generated">
              <a:extLst>
                <a:ext uri="{FF2B5EF4-FFF2-40B4-BE49-F238E27FC236}">
                  <a16:creationId xmlns:a16="http://schemas.microsoft.com/office/drawing/2014/main" id="{9F48DECA-4CB6-F244-B04E-CFA3F5792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66154" y="844378"/>
              <a:ext cx="5715000" cy="3810000"/>
            </a:xfrm>
            <a:prstGeom prst="rect">
              <a:avLst/>
            </a:prstGeom>
          </p:spPr>
        </p:pic>
        <p:pic>
          <p:nvPicPr>
            <p:cNvPr id="7" name="Picture 6" descr="Chart, line chart&#10;&#10;Description automatically generated">
              <a:extLst>
                <a:ext uri="{FF2B5EF4-FFF2-40B4-BE49-F238E27FC236}">
                  <a16:creationId xmlns:a16="http://schemas.microsoft.com/office/drawing/2014/main" id="{00185D5E-00BC-D547-89EC-998022E5E1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58462" y="844378"/>
              <a:ext cx="5715000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58208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A762C-31A6-D04E-A950-11DCC8722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American Indian Counties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B3CF5-DD03-7A41-81AB-52565CDED9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Defining American Indian (AI) Status: County defined if they meet one or more of the following criteria:</a:t>
            </a:r>
          </a:p>
          <a:p>
            <a:pPr lvl="1"/>
            <a:r>
              <a:rPr lang="en-US" dirty="0"/>
              <a:t>US Census: Counties &gt;5% AI Population</a:t>
            </a:r>
          </a:p>
          <a:p>
            <a:pPr lvl="1"/>
            <a:r>
              <a:rPr lang="en-US" dirty="0"/>
              <a:t>Rural AI County Clusters [Wallace et al., 2019]</a:t>
            </a:r>
          </a:p>
          <a:p>
            <a:pPr lvl="1"/>
            <a:r>
              <a:rPr lang="en-US" dirty="0"/>
              <a:t>Counties within tribal subdivisions of federally-recognized reservations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2536AA-E63E-2041-8C30-0050D8959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679DF-7EE8-0447-901D-331B2A979F5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82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0B50A-A855-8E4D-BE9A-97BFC04A97C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04F46A-7FA4-5A44-9FD3-C20569405A8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B6ADAAC-35F7-3749-8890-3A967FB4C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369" y="1143000"/>
            <a:ext cx="11403263" cy="6858000"/>
          </a:xfrm>
          <a:prstGeom prst="rect">
            <a:avLst/>
          </a:prstGeom>
        </p:spPr>
      </p:pic>
      <p:pic>
        <p:nvPicPr>
          <p:cNvPr id="6" name="Picture 5" descr="A picture containing necklace, mirror&#10;&#10;Description automatically generated">
            <a:extLst>
              <a:ext uri="{FF2B5EF4-FFF2-40B4-BE49-F238E27FC236}">
                <a16:creationId xmlns:a16="http://schemas.microsoft.com/office/drawing/2014/main" id="{C5486A63-7AF9-B541-ACA1-3482611F51F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5476" y="5422814"/>
            <a:ext cx="3184525" cy="2388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411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71D1BD6-8580-0A4D-8057-564635E0CC2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516" y="1416815"/>
            <a:ext cx="8534968" cy="631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3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1" y="1480458"/>
            <a:ext cx="1556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Monitor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E46CADC-6472-5745-905C-CF2D334D604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5" name="Picture 14" descr="A close up of a map&#10;&#10;Description automatically generated">
              <a:extLst>
                <a:ext uri="{FF2B5EF4-FFF2-40B4-BE49-F238E27FC236}">
                  <a16:creationId xmlns:a16="http://schemas.microsoft.com/office/drawing/2014/main" id="{F65E9453-D097-CB49-A7CC-8FC0A3CC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7062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8D0F591-6DA3-8641-849E-D59FEE160AC6}"/>
              </a:ext>
            </a:extLst>
          </p:cNvPr>
          <p:cNvSpPr txBox="1"/>
          <p:nvPr/>
        </p:nvSpPr>
        <p:spPr>
          <a:xfrm>
            <a:off x="5029200" y="1480457"/>
            <a:ext cx="21444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Model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BEFF91-FA30-2E44-BB74-B65B1714919C}"/>
              </a:ext>
            </a:extLst>
          </p:cNvPr>
          <p:cNvGrpSpPr/>
          <p:nvPr/>
        </p:nvGrpSpPr>
        <p:grpSpPr>
          <a:xfrm>
            <a:off x="3681070" y="2647721"/>
            <a:ext cx="10925860" cy="4385542"/>
            <a:chOff x="633070" y="1504721"/>
            <a:chExt cx="10925860" cy="4385542"/>
          </a:xfrm>
        </p:grpSpPr>
        <p:pic>
          <p:nvPicPr>
            <p:cNvPr id="6" name="Picture 5" descr="A close up of a black background&#10;&#10;Description automatically generated">
              <a:extLst>
                <a:ext uri="{FF2B5EF4-FFF2-40B4-BE49-F238E27FC236}">
                  <a16:creationId xmlns:a16="http://schemas.microsoft.com/office/drawing/2014/main" id="{ECE0FCD1-5FBE-D94A-B535-583C1C76EE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87632" y="2003661"/>
              <a:ext cx="1571298" cy="3387662"/>
            </a:xfrm>
            <a:prstGeom prst="rect">
              <a:avLst/>
            </a:prstGeom>
          </p:spPr>
        </p:pic>
        <p:pic>
          <p:nvPicPr>
            <p:cNvPr id="12" name="Picture 11" descr="A close up of a map&#10;&#10;Description automatically generated">
              <a:extLst>
                <a:ext uri="{FF2B5EF4-FFF2-40B4-BE49-F238E27FC236}">
                  <a16:creationId xmlns:a16="http://schemas.microsoft.com/office/drawing/2014/main" id="{C1230185-0F86-7440-B1B2-45205E13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3070" y="1504721"/>
              <a:ext cx="9271759" cy="43855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8596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473CD0E-CA4D-474C-8D70-79DEA91C7C15}"/>
              </a:ext>
            </a:extLst>
          </p:cNvPr>
          <p:cNvGrpSpPr/>
          <p:nvPr/>
        </p:nvGrpSpPr>
        <p:grpSpPr>
          <a:xfrm>
            <a:off x="5458750" y="1217813"/>
            <a:ext cx="7370503" cy="6741625"/>
            <a:chOff x="1495737" y="74812"/>
            <a:chExt cx="7370503" cy="6741625"/>
          </a:xfrm>
        </p:grpSpPr>
        <p:pic>
          <p:nvPicPr>
            <p:cNvPr id="4" name="Picture 3" descr="A screenshot of a social media post&#10;&#10;Description automatically generated">
              <a:extLst>
                <a:ext uri="{FF2B5EF4-FFF2-40B4-BE49-F238E27FC236}">
                  <a16:creationId xmlns:a16="http://schemas.microsoft.com/office/drawing/2014/main" id="{7A2AE3C5-9BE3-634E-8BBD-099A40D13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5737" y="74812"/>
              <a:ext cx="7370503" cy="62365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032CC53-1814-2049-A861-F1FEF8E72A5A}"/>
                </a:ext>
              </a:extLst>
            </p:cNvPr>
            <p:cNvSpPr txBox="1"/>
            <p:nvPr/>
          </p:nvSpPr>
          <p:spPr>
            <a:xfrm>
              <a:off x="1495737" y="6046996"/>
              <a:ext cx="737050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a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1 adjusted for county type.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b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2 adjusted for county type, population density.</a:t>
              </a:r>
            </a:p>
            <a:p>
              <a:r>
                <a:rPr lang="en-US" sz="1400" baseline="300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c</a:t>
              </a:r>
              <a:r>
                <a:rPr lang="en-US" sz="1400" dirty="0" err="1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Model</a:t>
              </a:r>
              <a:r>
                <a:rPr lang="en-US" sz="14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 3 adjusted for county type, population density, median household income</a:t>
              </a:r>
              <a:r>
                <a:rPr lang="en-US" sz="1600" dirty="0">
                  <a:latin typeface="Source Sans Pro Light" panose="020B0503030403020204" pitchFamily="34" charset="0"/>
                  <a:ea typeface="Source Sans Pro Light" panose="020B0503030403020204" pitchFamily="34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772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EF35291-B22F-EC44-8437-510DEAA0BF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56461" y="1917332"/>
            <a:ext cx="8792748" cy="36560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48E87-BE9B-6542-84DC-0DA0193C574B}"/>
              </a:ext>
            </a:extLst>
          </p:cNvPr>
          <p:cNvSpPr txBox="1"/>
          <p:nvPr/>
        </p:nvSpPr>
        <p:spPr>
          <a:xfrm>
            <a:off x="3848891" y="5335439"/>
            <a:ext cx="73705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a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1 adjusted for county type.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b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2 adjusted for county type, population density.</a:t>
            </a:r>
          </a:p>
          <a:p>
            <a:r>
              <a:rPr lang="en-US" sz="1400" baseline="300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c</a:t>
            </a:r>
            <a:r>
              <a:rPr lang="en-US" sz="1400" dirty="0" err="1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Model</a:t>
            </a:r>
            <a:r>
              <a:rPr lang="en-US" sz="14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 3 adjusted for county type, population density, median household income</a:t>
            </a:r>
            <a:r>
              <a:rPr lang="en-US" sz="1600" dirty="0">
                <a:latin typeface="Source Sans Pro Light" panose="020B0503030403020204" pitchFamily="34" charset="0"/>
                <a:ea typeface="Source Sans Pro Light" panose="020B0503030403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92238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9840</TotalTime>
  <Words>485</Words>
  <Application>Microsoft Macintosh PowerPoint</Application>
  <PresentationFormat>Custom</PresentationFormat>
  <Paragraphs>60</Paragraphs>
  <Slides>20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Source Sans Pro Light</vt:lpstr>
      <vt:lpstr>Office Theme</vt:lpstr>
      <vt:lpstr>Research Questions &amp; Hypotheses</vt:lpstr>
      <vt:lpstr>Data Sources</vt:lpstr>
      <vt:lpstr>Classifying American Indian Counties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Classifying American Indian Counties</dc:title>
  <dc:creator>Li, Mengyuan</dc:creator>
  <cp:lastModifiedBy>Li, Mengyuan</cp:lastModifiedBy>
  <cp:revision>69</cp:revision>
  <dcterms:created xsi:type="dcterms:W3CDTF">2020-06-25T19:35:42Z</dcterms:created>
  <dcterms:modified xsi:type="dcterms:W3CDTF">2020-10-24T03:50:42Z</dcterms:modified>
</cp:coreProperties>
</file>